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21383625" cy="15119350"/>
  <p:notesSz cx="9939020" cy="14368145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32" userDrawn="1">
          <p15:clr>
            <a:srgbClr val="A4A3A4"/>
          </p15:clr>
        </p15:guide>
        <p15:guide id="2" pos="66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FF00FF"/>
    <a:srgbClr val="697AA5"/>
    <a:srgbClr val="788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-1056" y="-78"/>
      </p:cViewPr>
      <p:guideLst>
        <p:guide orient="horz" pos="4732"/>
        <p:guide pos="66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3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0"/>
            </a:lvl1pPr>
            <a:lvl2pPr marL="1007745" indent="0" algn="ctr">
              <a:buNone/>
              <a:defRPr sz="4410"/>
            </a:lvl2pPr>
            <a:lvl3pPr marL="2016125" indent="0" algn="ctr">
              <a:buNone/>
              <a:defRPr sz="3970"/>
            </a:lvl3pPr>
            <a:lvl4pPr marL="3023870" indent="0" algn="ctr">
              <a:buNone/>
              <a:defRPr sz="3525"/>
            </a:lvl4pPr>
            <a:lvl5pPr marL="4031615" indent="0" algn="ctr">
              <a:buNone/>
              <a:defRPr sz="3525"/>
            </a:lvl5pPr>
            <a:lvl6pPr marL="5039995" indent="0" algn="ctr">
              <a:buNone/>
              <a:defRPr sz="3525"/>
            </a:lvl6pPr>
            <a:lvl7pPr marL="6047740" indent="0" algn="ctr">
              <a:buNone/>
              <a:defRPr sz="3525"/>
            </a:lvl7pPr>
            <a:lvl8pPr marL="7055485" indent="0" algn="ctr">
              <a:buNone/>
              <a:defRPr sz="3525"/>
            </a:lvl8pPr>
            <a:lvl9pPr marL="8063230" indent="0" algn="ctr">
              <a:buNone/>
              <a:defRPr sz="352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3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0">
                <a:solidFill>
                  <a:schemeClr val="tx1"/>
                </a:solidFill>
              </a:defRPr>
            </a:lvl1pPr>
            <a:lvl2pPr marL="1007745" indent="0">
              <a:buNone/>
              <a:defRPr sz="4410">
                <a:solidFill>
                  <a:schemeClr val="tx1">
                    <a:tint val="75000"/>
                  </a:schemeClr>
                </a:solidFill>
              </a:defRPr>
            </a:lvl2pPr>
            <a:lvl3pPr marL="2016125" indent="0">
              <a:buNone/>
              <a:defRPr sz="3970">
                <a:solidFill>
                  <a:schemeClr val="tx1">
                    <a:tint val="75000"/>
                  </a:schemeClr>
                </a:solidFill>
              </a:defRPr>
            </a:lvl3pPr>
            <a:lvl4pPr marL="3023870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4pPr>
            <a:lvl5pPr marL="4031615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5pPr>
            <a:lvl6pPr marL="5039995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6pPr>
            <a:lvl7pPr marL="6047740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7pPr>
            <a:lvl8pPr marL="7055485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8pPr>
            <a:lvl9pPr marL="8063230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0" b="1"/>
            </a:lvl1pPr>
            <a:lvl2pPr marL="1007745" indent="0">
              <a:buNone/>
              <a:defRPr sz="4410" b="1"/>
            </a:lvl2pPr>
            <a:lvl3pPr marL="2016125" indent="0">
              <a:buNone/>
              <a:defRPr sz="3970" b="1"/>
            </a:lvl3pPr>
            <a:lvl4pPr marL="3023870" indent="0">
              <a:buNone/>
              <a:defRPr sz="3525" b="1"/>
            </a:lvl4pPr>
            <a:lvl5pPr marL="4031615" indent="0">
              <a:buNone/>
              <a:defRPr sz="3525" b="1"/>
            </a:lvl5pPr>
            <a:lvl6pPr marL="5039995" indent="0">
              <a:buNone/>
              <a:defRPr sz="3525" b="1"/>
            </a:lvl6pPr>
            <a:lvl7pPr marL="6047740" indent="0">
              <a:buNone/>
              <a:defRPr sz="3525" b="1"/>
            </a:lvl7pPr>
            <a:lvl8pPr marL="7055485" indent="0">
              <a:buNone/>
              <a:defRPr sz="3525" b="1"/>
            </a:lvl8pPr>
            <a:lvl9pPr marL="8063230" indent="0">
              <a:buNone/>
              <a:defRPr sz="352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0" b="1"/>
            </a:lvl1pPr>
            <a:lvl2pPr marL="1007745" indent="0">
              <a:buNone/>
              <a:defRPr sz="4410" b="1"/>
            </a:lvl2pPr>
            <a:lvl3pPr marL="2016125" indent="0">
              <a:buNone/>
              <a:defRPr sz="3970" b="1"/>
            </a:lvl3pPr>
            <a:lvl4pPr marL="3023870" indent="0">
              <a:buNone/>
              <a:defRPr sz="3525" b="1"/>
            </a:lvl4pPr>
            <a:lvl5pPr marL="4031615" indent="0">
              <a:buNone/>
              <a:defRPr sz="3525" b="1"/>
            </a:lvl5pPr>
            <a:lvl6pPr marL="5039995" indent="0">
              <a:buNone/>
              <a:defRPr sz="3525" b="1"/>
            </a:lvl6pPr>
            <a:lvl7pPr marL="6047740" indent="0">
              <a:buNone/>
              <a:defRPr sz="3525" b="1"/>
            </a:lvl7pPr>
            <a:lvl8pPr marL="7055485" indent="0">
              <a:buNone/>
              <a:defRPr sz="3525" b="1"/>
            </a:lvl8pPr>
            <a:lvl9pPr marL="8063230" indent="0">
              <a:buNone/>
              <a:defRPr sz="352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5"/>
            </a:lvl2pPr>
            <a:lvl3pPr>
              <a:defRPr sz="5290"/>
            </a:lvl3pPr>
            <a:lvl4pPr>
              <a:defRPr sz="4410"/>
            </a:lvl4pPr>
            <a:lvl5pPr>
              <a:defRPr sz="4410"/>
            </a:lvl5pPr>
            <a:lvl6pPr>
              <a:defRPr sz="4410"/>
            </a:lvl6pPr>
            <a:lvl7pPr>
              <a:defRPr sz="4410"/>
            </a:lvl7pPr>
            <a:lvl8pPr>
              <a:defRPr sz="4410"/>
            </a:lvl8pPr>
            <a:lvl9pPr>
              <a:defRPr sz="441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5"/>
            </a:lvl1pPr>
            <a:lvl2pPr marL="1007745" indent="0">
              <a:buNone/>
              <a:defRPr sz="3085"/>
            </a:lvl2pPr>
            <a:lvl3pPr marL="2016125" indent="0">
              <a:buNone/>
              <a:defRPr sz="2645"/>
            </a:lvl3pPr>
            <a:lvl4pPr marL="3023870" indent="0">
              <a:buNone/>
              <a:defRPr sz="2205"/>
            </a:lvl4pPr>
            <a:lvl5pPr marL="4031615" indent="0">
              <a:buNone/>
              <a:defRPr sz="2205"/>
            </a:lvl5pPr>
            <a:lvl6pPr marL="5039995" indent="0">
              <a:buNone/>
              <a:defRPr sz="2205"/>
            </a:lvl6pPr>
            <a:lvl7pPr marL="6047740" indent="0">
              <a:buNone/>
              <a:defRPr sz="2205"/>
            </a:lvl7pPr>
            <a:lvl8pPr marL="7055485" indent="0">
              <a:buNone/>
              <a:defRPr sz="2205"/>
            </a:lvl8pPr>
            <a:lvl9pPr marL="8063230" indent="0">
              <a:buNone/>
              <a:defRPr sz="22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745" indent="0">
              <a:buNone/>
              <a:defRPr sz="6175"/>
            </a:lvl2pPr>
            <a:lvl3pPr marL="2016125" indent="0">
              <a:buNone/>
              <a:defRPr sz="5290"/>
            </a:lvl3pPr>
            <a:lvl4pPr marL="3023870" indent="0">
              <a:buNone/>
              <a:defRPr sz="4410"/>
            </a:lvl4pPr>
            <a:lvl5pPr marL="4031615" indent="0">
              <a:buNone/>
              <a:defRPr sz="4410"/>
            </a:lvl5pPr>
            <a:lvl6pPr marL="5039995" indent="0">
              <a:buNone/>
              <a:defRPr sz="4410"/>
            </a:lvl6pPr>
            <a:lvl7pPr marL="6047740" indent="0">
              <a:buNone/>
              <a:defRPr sz="4410"/>
            </a:lvl7pPr>
            <a:lvl8pPr marL="7055485" indent="0">
              <a:buNone/>
              <a:defRPr sz="4410"/>
            </a:lvl8pPr>
            <a:lvl9pPr marL="8063230" indent="0">
              <a:buNone/>
              <a:defRPr sz="441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5"/>
            </a:lvl1pPr>
            <a:lvl2pPr marL="1007745" indent="0">
              <a:buNone/>
              <a:defRPr sz="3085"/>
            </a:lvl2pPr>
            <a:lvl3pPr marL="2016125" indent="0">
              <a:buNone/>
              <a:defRPr sz="2645"/>
            </a:lvl3pPr>
            <a:lvl4pPr marL="3023870" indent="0">
              <a:buNone/>
              <a:defRPr sz="2205"/>
            </a:lvl4pPr>
            <a:lvl5pPr marL="4031615" indent="0">
              <a:buNone/>
              <a:defRPr sz="2205"/>
            </a:lvl5pPr>
            <a:lvl6pPr marL="5039995" indent="0">
              <a:buNone/>
              <a:defRPr sz="2205"/>
            </a:lvl6pPr>
            <a:lvl7pPr marL="6047740" indent="0">
              <a:buNone/>
              <a:defRPr sz="2205"/>
            </a:lvl7pPr>
            <a:lvl8pPr marL="7055485" indent="0">
              <a:buNone/>
              <a:defRPr sz="2205"/>
            </a:lvl8pPr>
            <a:lvl9pPr marL="8063230" indent="0">
              <a:buNone/>
              <a:defRPr sz="22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6BBD0-504C-414D-9CFE-B6E70DB5F1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6D8DB-108B-43EB-8E9C-C5B2DE62967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016125" rtl="0" eaLnBrk="1" latinLnBrk="0" hangingPunct="1">
        <a:lnSpc>
          <a:spcPct val="90000"/>
        </a:lnSpc>
        <a:spcBef>
          <a:spcPct val="0"/>
        </a:spcBef>
        <a:buNone/>
        <a:defRPr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4190" indent="-504190" algn="l" defTabSz="2016125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6175" kern="1200">
          <a:solidFill>
            <a:schemeClr val="tx1"/>
          </a:solidFill>
          <a:latin typeface="+mn-lt"/>
          <a:ea typeface="+mn-ea"/>
          <a:cs typeface="+mn-cs"/>
        </a:defRPr>
      </a:lvl1pPr>
      <a:lvl2pPr marL="1511935" indent="-504190" algn="l" defTabSz="201612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5290" kern="1200">
          <a:solidFill>
            <a:schemeClr val="tx1"/>
          </a:solidFill>
          <a:latin typeface="+mn-lt"/>
          <a:ea typeface="+mn-ea"/>
          <a:cs typeface="+mn-cs"/>
        </a:defRPr>
      </a:lvl2pPr>
      <a:lvl3pPr marL="2519680" indent="-504190" algn="l" defTabSz="201612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4410" kern="1200">
          <a:solidFill>
            <a:schemeClr val="tx1"/>
          </a:solidFill>
          <a:latin typeface="+mn-lt"/>
          <a:ea typeface="+mn-ea"/>
          <a:cs typeface="+mn-cs"/>
        </a:defRPr>
      </a:lvl3pPr>
      <a:lvl4pPr marL="3528060" indent="-504190" algn="l" defTabSz="201612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70" kern="1200">
          <a:solidFill>
            <a:schemeClr val="tx1"/>
          </a:solidFill>
          <a:latin typeface="+mn-lt"/>
          <a:ea typeface="+mn-ea"/>
          <a:cs typeface="+mn-cs"/>
        </a:defRPr>
      </a:lvl4pPr>
      <a:lvl5pPr marL="4535805" indent="-504190" algn="l" defTabSz="201612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70" kern="1200">
          <a:solidFill>
            <a:schemeClr val="tx1"/>
          </a:solidFill>
          <a:latin typeface="+mn-lt"/>
          <a:ea typeface="+mn-ea"/>
          <a:cs typeface="+mn-cs"/>
        </a:defRPr>
      </a:lvl5pPr>
      <a:lvl6pPr marL="5543550" indent="-504190" algn="l" defTabSz="201612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70" kern="1200">
          <a:solidFill>
            <a:schemeClr val="tx1"/>
          </a:solidFill>
          <a:latin typeface="+mn-lt"/>
          <a:ea typeface="+mn-ea"/>
          <a:cs typeface="+mn-cs"/>
        </a:defRPr>
      </a:lvl6pPr>
      <a:lvl7pPr marL="6551930" indent="-504190" algn="l" defTabSz="201612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70" kern="1200">
          <a:solidFill>
            <a:schemeClr val="tx1"/>
          </a:solidFill>
          <a:latin typeface="+mn-lt"/>
          <a:ea typeface="+mn-ea"/>
          <a:cs typeface="+mn-cs"/>
        </a:defRPr>
      </a:lvl7pPr>
      <a:lvl8pPr marL="7559675" indent="-504190" algn="l" defTabSz="201612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70" kern="1200">
          <a:solidFill>
            <a:schemeClr val="tx1"/>
          </a:solidFill>
          <a:latin typeface="+mn-lt"/>
          <a:ea typeface="+mn-ea"/>
          <a:cs typeface="+mn-cs"/>
        </a:defRPr>
      </a:lvl8pPr>
      <a:lvl9pPr marL="8567420" indent="-504190" algn="l" defTabSz="201612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6125" rtl="0" eaLnBrk="1" latinLnBrk="0" hangingPunct="1">
        <a:defRPr sz="3970" kern="1200">
          <a:solidFill>
            <a:schemeClr val="tx1"/>
          </a:solidFill>
          <a:latin typeface="+mn-lt"/>
          <a:ea typeface="+mn-ea"/>
          <a:cs typeface="+mn-cs"/>
        </a:defRPr>
      </a:lvl1pPr>
      <a:lvl2pPr marL="1007745" algn="l" defTabSz="2016125" rtl="0" eaLnBrk="1" latinLnBrk="0" hangingPunct="1">
        <a:defRPr sz="3970" kern="1200">
          <a:solidFill>
            <a:schemeClr val="tx1"/>
          </a:solidFill>
          <a:latin typeface="+mn-lt"/>
          <a:ea typeface="+mn-ea"/>
          <a:cs typeface="+mn-cs"/>
        </a:defRPr>
      </a:lvl2pPr>
      <a:lvl3pPr marL="2016125" algn="l" defTabSz="2016125" rtl="0" eaLnBrk="1" latinLnBrk="0" hangingPunct="1">
        <a:defRPr sz="3970" kern="1200">
          <a:solidFill>
            <a:schemeClr val="tx1"/>
          </a:solidFill>
          <a:latin typeface="+mn-lt"/>
          <a:ea typeface="+mn-ea"/>
          <a:cs typeface="+mn-cs"/>
        </a:defRPr>
      </a:lvl3pPr>
      <a:lvl4pPr marL="3023870" algn="l" defTabSz="2016125" rtl="0" eaLnBrk="1" latinLnBrk="0" hangingPunct="1">
        <a:defRPr sz="3970" kern="1200">
          <a:solidFill>
            <a:schemeClr val="tx1"/>
          </a:solidFill>
          <a:latin typeface="+mn-lt"/>
          <a:ea typeface="+mn-ea"/>
          <a:cs typeface="+mn-cs"/>
        </a:defRPr>
      </a:lvl4pPr>
      <a:lvl5pPr marL="4031615" algn="l" defTabSz="2016125" rtl="0" eaLnBrk="1" latinLnBrk="0" hangingPunct="1">
        <a:defRPr sz="3970" kern="1200">
          <a:solidFill>
            <a:schemeClr val="tx1"/>
          </a:solidFill>
          <a:latin typeface="+mn-lt"/>
          <a:ea typeface="+mn-ea"/>
          <a:cs typeface="+mn-cs"/>
        </a:defRPr>
      </a:lvl5pPr>
      <a:lvl6pPr marL="5039995" algn="l" defTabSz="2016125" rtl="0" eaLnBrk="1" latinLnBrk="0" hangingPunct="1">
        <a:defRPr sz="3970" kern="1200">
          <a:solidFill>
            <a:schemeClr val="tx1"/>
          </a:solidFill>
          <a:latin typeface="+mn-lt"/>
          <a:ea typeface="+mn-ea"/>
          <a:cs typeface="+mn-cs"/>
        </a:defRPr>
      </a:lvl6pPr>
      <a:lvl7pPr marL="6047740" algn="l" defTabSz="2016125" rtl="0" eaLnBrk="1" latinLnBrk="0" hangingPunct="1">
        <a:defRPr sz="3970" kern="1200">
          <a:solidFill>
            <a:schemeClr val="tx1"/>
          </a:solidFill>
          <a:latin typeface="+mn-lt"/>
          <a:ea typeface="+mn-ea"/>
          <a:cs typeface="+mn-cs"/>
        </a:defRPr>
      </a:lvl7pPr>
      <a:lvl8pPr marL="7055485" algn="l" defTabSz="2016125" rtl="0" eaLnBrk="1" latinLnBrk="0" hangingPunct="1">
        <a:defRPr sz="3970" kern="1200">
          <a:solidFill>
            <a:schemeClr val="tx1"/>
          </a:solidFill>
          <a:latin typeface="+mn-lt"/>
          <a:ea typeface="+mn-ea"/>
          <a:cs typeface="+mn-cs"/>
        </a:defRPr>
      </a:lvl8pPr>
      <a:lvl9pPr marL="8063230" algn="l" defTabSz="2016125" rtl="0" eaLnBrk="1" latinLnBrk="0" hangingPunct="1">
        <a:defRPr sz="39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hyperlink" Target="mailto:dkgongshifankui@126.com" TargetMode="External"/><Relationship Id="rId8" Type="http://schemas.openxmlformats.org/officeDocument/2006/relationships/image" Target="../media/image8.png"/><Relationship Id="rId7" Type="http://schemas.openxmlformats.org/officeDocument/2006/relationships/image" Target="../media/image7.jpe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22225" y="244475"/>
            <a:ext cx="21382990" cy="226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现状辅路与</a:t>
            </a:r>
            <a:r>
              <a:rPr lang="en-US" altLang="zh-CN" sz="5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en-US" sz="5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号路连接道口位置东移调整方案公示</a:t>
            </a:r>
            <a:endParaRPr lang="zh-CN" altLang="en-US" sz="54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2024-055</a:t>
            </a:r>
            <a:endParaRPr lang="zh-CN" altLang="en-US" sz="20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20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根据《中华人民共和国城乡规划法》《中华人民共和国行政许可法》，我局现将拟审批事项（</a:t>
            </a:r>
            <a:r>
              <a:rPr lang="zh-CN" altLang="en-US" sz="20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道口调整方案）</a:t>
            </a:r>
            <a:r>
              <a:rPr lang="zh-CN" altLang="en-US" sz="20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向社会各界予以公示（具体内容详见大连金普新区网站https://www.dljp.gov.cn及现场公示牌）。如相关部门及利害关系人有异议，请在本公示发布后10个工作日内向我局提出书面申请。逾期或无异议，我局将依法进行批复。</a:t>
            </a:r>
            <a:endParaRPr lang="zh-CN" altLang="en-US" sz="20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                                                                                      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" b="7288"/>
          <a:stretch>
            <a:fillRect/>
          </a:stretch>
        </p:blipFill>
        <p:spPr>
          <a:xfrm>
            <a:off x="4669992" y="3476805"/>
            <a:ext cx="16622435" cy="11440615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10139223" y="8293231"/>
            <a:ext cx="2037442" cy="307777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/>
              <a:t>大机床</a:t>
            </a:r>
            <a:endParaRPr lang="en-US" altLang="zh-CN" sz="2000" dirty="0"/>
          </a:p>
        </p:txBody>
      </p:sp>
      <p:sp>
        <p:nvSpPr>
          <p:cNvPr id="34" name="文本框 33"/>
          <p:cNvSpPr txBox="1"/>
          <p:nvPr/>
        </p:nvSpPr>
        <p:spPr>
          <a:xfrm>
            <a:off x="8947204" y="9968591"/>
            <a:ext cx="2037442" cy="276999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捷太格特</a:t>
            </a:r>
            <a:endParaRPr lang="en-US" altLang="zh-CN" sz="1800" dirty="0"/>
          </a:p>
        </p:txBody>
      </p:sp>
      <p:sp>
        <p:nvSpPr>
          <p:cNvPr id="37" name="文本框 36"/>
          <p:cNvSpPr txBox="1"/>
          <p:nvPr/>
        </p:nvSpPr>
        <p:spPr>
          <a:xfrm>
            <a:off x="8932568" y="10448892"/>
            <a:ext cx="1075747" cy="276999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2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华锐</a:t>
            </a:r>
            <a:endParaRPr lang="en-US" altLang="zh-CN" sz="1800" dirty="0"/>
          </a:p>
        </p:txBody>
      </p:sp>
      <p:sp>
        <p:nvSpPr>
          <p:cNvPr id="38" name="文本框 37"/>
          <p:cNvSpPr txBox="1"/>
          <p:nvPr/>
        </p:nvSpPr>
        <p:spPr>
          <a:xfrm rot="19759345">
            <a:off x="8097970" y="11423138"/>
            <a:ext cx="2037442" cy="246221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辅路</a:t>
            </a:r>
            <a:endParaRPr lang="en-US" altLang="zh-CN" dirty="0"/>
          </a:p>
        </p:txBody>
      </p:sp>
      <p:sp>
        <p:nvSpPr>
          <p:cNvPr id="43" name="文本框 42"/>
          <p:cNvSpPr txBox="1"/>
          <p:nvPr/>
        </p:nvSpPr>
        <p:spPr>
          <a:xfrm rot="19766923">
            <a:off x="5757363" y="11060821"/>
            <a:ext cx="454141" cy="984885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双</a:t>
            </a:r>
            <a:r>
              <a:rPr lang="en-US" altLang="zh-CN" dirty="0"/>
              <a:t>D</a:t>
            </a:r>
            <a:r>
              <a:rPr lang="zh-CN" altLang="en-US" dirty="0"/>
              <a:t>七街</a:t>
            </a:r>
            <a:endParaRPr lang="en-US" altLang="zh-CN" dirty="0"/>
          </a:p>
        </p:txBody>
      </p:sp>
      <p:sp>
        <p:nvSpPr>
          <p:cNvPr id="44" name="文本框 43"/>
          <p:cNvSpPr txBox="1"/>
          <p:nvPr/>
        </p:nvSpPr>
        <p:spPr>
          <a:xfrm>
            <a:off x="6461482" y="10536810"/>
            <a:ext cx="2578276" cy="276999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2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大连电瓷</a:t>
            </a:r>
            <a:endParaRPr lang="en-US" altLang="zh-CN" sz="1800" dirty="0"/>
          </a:p>
        </p:txBody>
      </p:sp>
      <p:sp>
        <p:nvSpPr>
          <p:cNvPr id="45" name="文本框 44"/>
          <p:cNvSpPr txBox="1"/>
          <p:nvPr/>
        </p:nvSpPr>
        <p:spPr>
          <a:xfrm>
            <a:off x="5796148" y="11446033"/>
            <a:ext cx="242310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2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泵业园</a:t>
            </a:r>
            <a:endParaRPr lang="en-US" altLang="zh-CN" sz="1800" dirty="0"/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20916" y="10827606"/>
            <a:ext cx="224747" cy="208402"/>
          </a:xfrm>
          <a:prstGeom prst="rect">
            <a:avLst/>
          </a:prstGeom>
        </p:spPr>
      </p:pic>
      <p:grpSp>
        <p:nvGrpSpPr>
          <p:cNvPr id="59" name="组合 58"/>
          <p:cNvGrpSpPr/>
          <p:nvPr/>
        </p:nvGrpSpPr>
        <p:grpSpPr>
          <a:xfrm>
            <a:off x="10522072" y="10633561"/>
            <a:ext cx="184631" cy="353314"/>
            <a:chOff x="7221634" y="3862388"/>
            <a:chExt cx="176990" cy="338693"/>
          </a:xfrm>
        </p:grpSpPr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221634" y="3862388"/>
              <a:ext cx="151058" cy="21669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73719" y="4085260"/>
              <a:ext cx="124905" cy="115821"/>
            </a:xfrm>
            <a:prstGeom prst="rect">
              <a:avLst/>
            </a:prstGeom>
          </p:spPr>
        </p:pic>
      </p:grpSp>
      <p:sp>
        <p:nvSpPr>
          <p:cNvPr id="62" name="乘号 61"/>
          <p:cNvSpPr/>
          <p:nvPr/>
        </p:nvSpPr>
        <p:spPr>
          <a:xfrm>
            <a:off x="10478015" y="10660418"/>
            <a:ext cx="269873" cy="534026"/>
          </a:xfrm>
          <a:prstGeom prst="mathMultiply">
            <a:avLst>
              <a:gd name="adj1" fmla="val 17015"/>
            </a:avLst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/>
          </a:p>
        </p:txBody>
      </p:sp>
      <p:sp>
        <p:nvSpPr>
          <p:cNvPr id="64" name="文本框 63"/>
          <p:cNvSpPr txBox="1"/>
          <p:nvPr/>
        </p:nvSpPr>
        <p:spPr>
          <a:xfrm rot="19759345">
            <a:off x="4397812" y="13882621"/>
            <a:ext cx="2037442" cy="246221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0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 smtClean="0"/>
              <a:t>辽河路</a:t>
            </a:r>
            <a:endParaRPr lang="en-US" altLang="zh-CN" sz="1600" dirty="0"/>
          </a:p>
        </p:txBody>
      </p:sp>
      <p:cxnSp>
        <p:nvCxnSpPr>
          <p:cNvPr id="68" name="直接连接符 67"/>
          <p:cNvCxnSpPr/>
          <p:nvPr/>
        </p:nvCxnSpPr>
        <p:spPr>
          <a:xfrm flipH="1" flipV="1">
            <a:off x="16143667" y="10021371"/>
            <a:ext cx="193424" cy="85694"/>
          </a:xfrm>
          <a:prstGeom prst="line">
            <a:avLst/>
          </a:prstGeom>
          <a:noFill/>
          <a:ln w="1905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2" name="文本框 71"/>
          <p:cNvSpPr txBox="1"/>
          <p:nvPr/>
        </p:nvSpPr>
        <p:spPr>
          <a:xfrm rot="431367">
            <a:off x="14033513" y="7269211"/>
            <a:ext cx="454141" cy="738664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天道街</a:t>
            </a:r>
            <a:endParaRPr lang="en-US" altLang="zh-CN" dirty="0"/>
          </a:p>
        </p:txBody>
      </p:sp>
      <p:sp>
        <p:nvSpPr>
          <p:cNvPr id="73" name="任意多边形: 形状 55"/>
          <p:cNvSpPr/>
          <p:nvPr/>
        </p:nvSpPr>
        <p:spPr>
          <a:xfrm rot="2362894" flipH="1" flipV="1">
            <a:off x="14368425" y="12478558"/>
            <a:ext cx="171444" cy="209136"/>
          </a:xfrm>
          <a:custGeom>
            <a:avLst/>
            <a:gdLst>
              <a:gd name="connsiteX0" fmla="*/ 0 w 395288"/>
              <a:gd name="connsiteY0" fmla="*/ 238125 h 238125"/>
              <a:gd name="connsiteX1" fmla="*/ 0 w 395288"/>
              <a:gd name="connsiteY1" fmla="*/ 238125 h 238125"/>
              <a:gd name="connsiteX2" fmla="*/ 47625 w 395288"/>
              <a:gd name="connsiteY2" fmla="*/ 195263 h 238125"/>
              <a:gd name="connsiteX3" fmla="*/ 395288 w 395288"/>
              <a:gd name="connsiteY3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288" h="238125">
                <a:moveTo>
                  <a:pt x="0" y="238125"/>
                </a:moveTo>
                <a:lnTo>
                  <a:pt x="0" y="238125"/>
                </a:lnTo>
                <a:lnTo>
                  <a:pt x="47625" y="195263"/>
                </a:lnTo>
                <a:lnTo>
                  <a:pt x="395288" y="0"/>
                </a:lnTo>
              </a:path>
            </a:pathLst>
          </a:custGeom>
          <a:noFill/>
          <a:ln w="19050">
            <a:solidFill>
              <a:srgbClr val="00FFFF"/>
            </a:solidFill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600"/>
          </a:p>
        </p:txBody>
      </p:sp>
      <p:sp>
        <p:nvSpPr>
          <p:cNvPr id="74" name="任意多边形: 形状 54"/>
          <p:cNvSpPr/>
          <p:nvPr/>
        </p:nvSpPr>
        <p:spPr bwMode="auto">
          <a:xfrm flipH="1">
            <a:off x="12341743" y="7047133"/>
            <a:ext cx="1764870" cy="2477868"/>
          </a:xfrm>
          <a:custGeom>
            <a:avLst/>
            <a:gdLst>
              <a:gd name="connsiteX0" fmla="*/ 2467627 w 2467627"/>
              <a:gd name="connsiteY0" fmla="*/ 1515650 h 1515650"/>
              <a:gd name="connsiteX1" fmla="*/ 2467627 w 2467627"/>
              <a:gd name="connsiteY1" fmla="*/ 0 h 1515650"/>
              <a:gd name="connsiteX2" fmla="*/ 0 w 2467627"/>
              <a:gd name="connsiteY2" fmla="*/ 0 h 151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67627" h="1515650">
                <a:moveTo>
                  <a:pt x="2467627" y="1515650"/>
                </a:moveTo>
                <a:lnTo>
                  <a:pt x="2467627" y="0"/>
                </a:lnTo>
                <a:lnTo>
                  <a:pt x="0" y="0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2176666" y="6618494"/>
            <a:ext cx="4967064" cy="369332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400" dirty="0" smtClean="0"/>
              <a:t>打开</a:t>
            </a:r>
            <a:r>
              <a:rPr lang="en-US" altLang="zh-CN" sz="2400" dirty="0" smtClean="0"/>
              <a:t>5</a:t>
            </a:r>
            <a:r>
              <a:rPr lang="zh-CN" altLang="en-US" sz="2400" dirty="0" smtClean="0"/>
              <a:t>号路绿化隔离带并配</a:t>
            </a:r>
            <a:r>
              <a:rPr lang="zh-CN" altLang="en-US" sz="2400" dirty="0"/>
              <a:t>建信号灯</a:t>
            </a:r>
            <a:endParaRPr lang="en-US" altLang="zh-CN" sz="1400" dirty="0"/>
          </a:p>
        </p:txBody>
      </p:sp>
      <p:sp>
        <p:nvSpPr>
          <p:cNvPr id="77" name="任意多边形: 形状 70"/>
          <p:cNvSpPr/>
          <p:nvPr/>
        </p:nvSpPr>
        <p:spPr>
          <a:xfrm>
            <a:off x="12348446" y="9503799"/>
            <a:ext cx="209135" cy="208402"/>
          </a:xfrm>
          <a:custGeom>
            <a:avLst/>
            <a:gdLst>
              <a:gd name="connsiteX0" fmla="*/ 111919 w 226219"/>
              <a:gd name="connsiteY0" fmla="*/ 261938 h 261938"/>
              <a:gd name="connsiteX1" fmla="*/ 0 w 226219"/>
              <a:gd name="connsiteY1" fmla="*/ 64294 h 261938"/>
              <a:gd name="connsiteX2" fmla="*/ 123825 w 226219"/>
              <a:gd name="connsiteY2" fmla="*/ 0 h 261938"/>
              <a:gd name="connsiteX3" fmla="*/ 226219 w 226219"/>
              <a:gd name="connsiteY3" fmla="*/ 195263 h 261938"/>
              <a:gd name="connsiteX4" fmla="*/ 111919 w 226219"/>
              <a:gd name="connsiteY4" fmla="*/ 261938 h 26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19" h="261938">
                <a:moveTo>
                  <a:pt x="111919" y="261938"/>
                </a:moveTo>
                <a:lnTo>
                  <a:pt x="0" y="64294"/>
                </a:lnTo>
                <a:lnTo>
                  <a:pt x="123825" y="0"/>
                </a:lnTo>
                <a:lnTo>
                  <a:pt x="226219" y="195263"/>
                </a:lnTo>
                <a:lnTo>
                  <a:pt x="111919" y="261938"/>
                </a:lnTo>
                <a:close/>
              </a:path>
            </a:pathLst>
          </a:custGeom>
          <a:solidFill>
            <a:srgbClr val="A8A9A4">
              <a:alpha val="76863"/>
            </a:srgbClr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/>
          </a:p>
        </p:txBody>
      </p:sp>
      <p:sp>
        <p:nvSpPr>
          <p:cNvPr id="78" name="任意多边形: 形状 11"/>
          <p:cNvSpPr/>
          <p:nvPr/>
        </p:nvSpPr>
        <p:spPr>
          <a:xfrm>
            <a:off x="12467969" y="9716385"/>
            <a:ext cx="157169" cy="134762"/>
          </a:xfrm>
          <a:custGeom>
            <a:avLst/>
            <a:gdLst>
              <a:gd name="connsiteX0" fmla="*/ 111919 w 226219"/>
              <a:gd name="connsiteY0" fmla="*/ 261938 h 261938"/>
              <a:gd name="connsiteX1" fmla="*/ 0 w 226219"/>
              <a:gd name="connsiteY1" fmla="*/ 64294 h 261938"/>
              <a:gd name="connsiteX2" fmla="*/ 123825 w 226219"/>
              <a:gd name="connsiteY2" fmla="*/ 0 h 261938"/>
              <a:gd name="connsiteX3" fmla="*/ 226219 w 226219"/>
              <a:gd name="connsiteY3" fmla="*/ 195263 h 261938"/>
              <a:gd name="connsiteX4" fmla="*/ 111919 w 226219"/>
              <a:gd name="connsiteY4" fmla="*/ 261938 h 261938"/>
              <a:gd name="connsiteX0-1" fmla="*/ 111919 w 226219"/>
              <a:gd name="connsiteY0-2" fmla="*/ 342356 h 342356"/>
              <a:gd name="connsiteX1-3" fmla="*/ 0 w 226219"/>
              <a:gd name="connsiteY1-4" fmla="*/ 144712 h 342356"/>
              <a:gd name="connsiteX2-5" fmla="*/ 173740 w 226219"/>
              <a:gd name="connsiteY2-6" fmla="*/ 0 h 342356"/>
              <a:gd name="connsiteX3-7" fmla="*/ 226219 w 226219"/>
              <a:gd name="connsiteY3-8" fmla="*/ 275681 h 342356"/>
              <a:gd name="connsiteX4-9" fmla="*/ 111919 w 226219"/>
              <a:gd name="connsiteY4-10" fmla="*/ 342356 h 342356"/>
              <a:gd name="connsiteX0-11" fmla="*/ 80154 w 194454"/>
              <a:gd name="connsiteY0-12" fmla="*/ 342356 h 342356"/>
              <a:gd name="connsiteX1-13" fmla="*/ 0 w 194454"/>
              <a:gd name="connsiteY1-14" fmla="*/ 144710 h 342356"/>
              <a:gd name="connsiteX2-15" fmla="*/ 141975 w 194454"/>
              <a:gd name="connsiteY2-16" fmla="*/ 0 h 342356"/>
              <a:gd name="connsiteX3-17" fmla="*/ 194454 w 194454"/>
              <a:gd name="connsiteY3-18" fmla="*/ 275681 h 342356"/>
              <a:gd name="connsiteX4-19" fmla="*/ 80154 w 194454"/>
              <a:gd name="connsiteY4-20" fmla="*/ 342356 h 342356"/>
              <a:gd name="connsiteX0-21" fmla="*/ 62002 w 194454"/>
              <a:gd name="connsiteY0-22" fmla="*/ 342356 h 342356"/>
              <a:gd name="connsiteX1-23" fmla="*/ 0 w 194454"/>
              <a:gd name="connsiteY1-24" fmla="*/ 144710 h 342356"/>
              <a:gd name="connsiteX2-25" fmla="*/ 141975 w 194454"/>
              <a:gd name="connsiteY2-26" fmla="*/ 0 h 342356"/>
              <a:gd name="connsiteX3-27" fmla="*/ 194454 w 194454"/>
              <a:gd name="connsiteY3-28" fmla="*/ 275681 h 342356"/>
              <a:gd name="connsiteX4-29" fmla="*/ 62002 w 194454"/>
              <a:gd name="connsiteY4-30" fmla="*/ 342356 h 342356"/>
              <a:gd name="connsiteX0-31" fmla="*/ 62002 w 208067"/>
              <a:gd name="connsiteY0-32" fmla="*/ 342356 h 342356"/>
              <a:gd name="connsiteX1-33" fmla="*/ 0 w 208067"/>
              <a:gd name="connsiteY1-34" fmla="*/ 144710 h 342356"/>
              <a:gd name="connsiteX2-35" fmla="*/ 141975 w 208067"/>
              <a:gd name="connsiteY2-36" fmla="*/ 0 h 342356"/>
              <a:gd name="connsiteX3-37" fmla="*/ 208067 w 208067"/>
              <a:gd name="connsiteY3-38" fmla="*/ 231005 h 342356"/>
              <a:gd name="connsiteX4-39" fmla="*/ 62002 w 208067"/>
              <a:gd name="connsiteY4-40" fmla="*/ 342356 h 342356"/>
              <a:gd name="connsiteX0-41" fmla="*/ 62002 w 208067"/>
              <a:gd name="connsiteY0-42" fmla="*/ 351291 h 351291"/>
              <a:gd name="connsiteX1-43" fmla="*/ 0 w 208067"/>
              <a:gd name="connsiteY1-44" fmla="*/ 153645 h 351291"/>
              <a:gd name="connsiteX2-45" fmla="*/ 155588 w 208067"/>
              <a:gd name="connsiteY2-46" fmla="*/ 0 h 351291"/>
              <a:gd name="connsiteX3-47" fmla="*/ 208067 w 208067"/>
              <a:gd name="connsiteY3-48" fmla="*/ 239940 h 351291"/>
              <a:gd name="connsiteX4-49" fmla="*/ 62002 w 208067"/>
              <a:gd name="connsiteY4-50" fmla="*/ 351291 h 3512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08067" h="351291">
                <a:moveTo>
                  <a:pt x="62002" y="351291"/>
                </a:moveTo>
                <a:lnTo>
                  <a:pt x="0" y="153645"/>
                </a:lnTo>
                <a:lnTo>
                  <a:pt x="155588" y="0"/>
                </a:lnTo>
                <a:lnTo>
                  <a:pt x="208067" y="239940"/>
                </a:lnTo>
                <a:lnTo>
                  <a:pt x="62002" y="351291"/>
                </a:lnTo>
                <a:close/>
              </a:path>
            </a:pathLst>
          </a:custGeom>
          <a:solidFill>
            <a:srgbClr val="A8A9A4">
              <a:alpha val="76863"/>
            </a:srgbClr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/>
          </a:p>
        </p:txBody>
      </p:sp>
      <p:sp>
        <p:nvSpPr>
          <p:cNvPr id="89" name="文本框 88"/>
          <p:cNvSpPr txBox="1"/>
          <p:nvPr/>
        </p:nvSpPr>
        <p:spPr>
          <a:xfrm>
            <a:off x="12176666" y="6279632"/>
            <a:ext cx="4357464" cy="369332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400" dirty="0" smtClean="0"/>
              <a:t>在此新设辅路与</a:t>
            </a:r>
            <a:r>
              <a:rPr lang="en-US" altLang="zh-CN" sz="2400" dirty="0" smtClean="0"/>
              <a:t>5</a:t>
            </a:r>
            <a:r>
              <a:rPr lang="zh-CN" altLang="en-US" sz="2400" dirty="0" smtClean="0"/>
              <a:t>号路连接道口</a:t>
            </a:r>
            <a:endParaRPr lang="en-US" altLang="zh-CN" sz="1400" dirty="0"/>
          </a:p>
        </p:txBody>
      </p:sp>
      <p:sp>
        <p:nvSpPr>
          <p:cNvPr id="90" name="任意多边形: 形状 54"/>
          <p:cNvSpPr/>
          <p:nvPr/>
        </p:nvSpPr>
        <p:spPr bwMode="auto">
          <a:xfrm>
            <a:off x="7356893" y="6153190"/>
            <a:ext cx="3232126" cy="4680241"/>
          </a:xfrm>
          <a:custGeom>
            <a:avLst/>
            <a:gdLst>
              <a:gd name="connsiteX0" fmla="*/ 2467627 w 2467627"/>
              <a:gd name="connsiteY0" fmla="*/ 1515650 h 1515650"/>
              <a:gd name="connsiteX1" fmla="*/ 2467627 w 2467627"/>
              <a:gd name="connsiteY1" fmla="*/ 0 h 1515650"/>
              <a:gd name="connsiteX2" fmla="*/ 0 w 2467627"/>
              <a:gd name="connsiteY2" fmla="*/ 0 h 151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67627" h="1515650">
                <a:moveTo>
                  <a:pt x="2467627" y="1515650"/>
                </a:moveTo>
                <a:lnTo>
                  <a:pt x="2467627" y="0"/>
                </a:lnTo>
                <a:lnTo>
                  <a:pt x="0" y="0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7234973" y="5412863"/>
            <a:ext cx="4337247" cy="369332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400" dirty="0" smtClean="0"/>
              <a:t>现有道口封闭取消</a:t>
            </a:r>
            <a:endParaRPr lang="en-US" altLang="zh-CN" sz="1400" dirty="0"/>
          </a:p>
        </p:txBody>
      </p:sp>
      <p:pic>
        <p:nvPicPr>
          <p:cNvPr id="93" name="图片 9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6392848">
            <a:off x="12806299" y="9465261"/>
            <a:ext cx="203001" cy="519754"/>
          </a:xfrm>
          <a:prstGeom prst="rect">
            <a:avLst/>
          </a:prstGeom>
        </p:spPr>
      </p:pic>
      <p:sp>
        <p:nvSpPr>
          <p:cNvPr id="94" name="文本框 93"/>
          <p:cNvSpPr txBox="1"/>
          <p:nvPr/>
        </p:nvSpPr>
        <p:spPr>
          <a:xfrm>
            <a:off x="-6350" y="3576448"/>
            <a:ext cx="4523942" cy="641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</a:pPr>
            <a:r>
              <a:rPr lang="zh-CN" altLang="en-US" sz="3200" b="1" dirty="0" smtClean="0"/>
              <a:t>本次调整内容：</a:t>
            </a:r>
            <a:endParaRPr lang="zh-CN" altLang="en-US" sz="3200" b="1" dirty="0"/>
          </a:p>
        </p:txBody>
      </p:sp>
      <p:sp>
        <p:nvSpPr>
          <p:cNvPr id="95" name="文本框 94"/>
          <p:cNvSpPr txBox="1"/>
          <p:nvPr/>
        </p:nvSpPr>
        <p:spPr>
          <a:xfrm>
            <a:off x="-6351" y="4146184"/>
            <a:ext cx="4731173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/>
              <a:t>1. </a:t>
            </a:r>
            <a:r>
              <a:rPr lang="zh-CN" altLang="en-US" sz="2800" dirty="0"/>
              <a:t>封闭</a:t>
            </a:r>
            <a:r>
              <a:rPr lang="zh-CN" altLang="en-US" sz="2800" dirty="0" smtClean="0"/>
              <a:t>现有辅</a:t>
            </a:r>
            <a:r>
              <a:rPr lang="zh-CN" altLang="en-US" sz="2800" dirty="0" smtClean="0"/>
              <a:t>路与</a:t>
            </a:r>
            <a:r>
              <a:rPr lang="en-US" altLang="zh-CN" sz="2800" dirty="0" smtClean="0"/>
              <a:t>5</a:t>
            </a:r>
            <a:r>
              <a:rPr lang="zh-CN" altLang="en-US" sz="2800" dirty="0" smtClean="0"/>
              <a:t>号</a:t>
            </a:r>
            <a:r>
              <a:rPr lang="zh-CN" altLang="en-US" sz="2800" dirty="0" smtClean="0"/>
              <a:t>路</a:t>
            </a:r>
            <a:r>
              <a:rPr lang="zh-CN" altLang="en-US" sz="2800" dirty="0" smtClean="0"/>
              <a:t>连接</a:t>
            </a:r>
            <a:r>
              <a:rPr lang="zh-CN" altLang="en-US" sz="2800" dirty="0" smtClean="0"/>
              <a:t>道口、</a:t>
            </a:r>
            <a:r>
              <a:rPr lang="zh-CN" altLang="en-US" sz="2800" dirty="0" smtClean="0"/>
              <a:t>恢复此处</a:t>
            </a:r>
            <a:r>
              <a:rPr lang="en-US" altLang="zh-CN" sz="2800" dirty="0" smtClean="0"/>
              <a:t>5</a:t>
            </a:r>
            <a:r>
              <a:rPr lang="zh-CN" altLang="en-US" sz="2800" dirty="0" smtClean="0"/>
              <a:t>号路中央</a:t>
            </a:r>
            <a:r>
              <a:rPr lang="zh-CN" altLang="en-US" sz="2800" dirty="0" smtClean="0"/>
              <a:t>绿化</a:t>
            </a:r>
            <a:r>
              <a:rPr lang="zh-CN" altLang="en-US" sz="2800" dirty="0" smtClean="0"/>
              <a:t>隔离带、取消</a:t>
            </a:r>
            <a:r>
              <a:rPr lang="zh-CN" altLang="en-US" sz="2800" dirty="0" smtClean="0"/>
              <a:t>信号灯 </a:t>
            </a:r>
            <a:r>
              <a:rPr lang="zh-CN" altLang="en-US" sz="2800" dirty="0" smtClean="0"/>
              <a:t>。</a:t>
            </a:r>
            <a:endParaRPr lang="en-US" altLang="zh-CN" sz="2800" dirty="0"/>
          </a:p>
          <a:p>
            <a:pPr>
              <a:lnSpc>
                <a:spcPct val="120000"/>
              </a:lnSpc>
            </a:pPr>
            <a:r>
              <a:rPr lang="en-US" altLang="zh-CN" sz="2800" dirty="0"/>
              <a:t>2. </a:t>
            </a:r>
            <a:r>
              <a:rPr lang="zh-CN" altLang="en-US" sz="2800" dirty="0"/>
              <a:t>在大机床主门正前方新</a:t>
            </a:r>
            <a:r>
              <a:rPr lang="zh-CN" altLang="en-US" sz="2800" dirty="0" smtClean="0"/>
              <a:t>设辅路与</a:t>
            </a:r>
            <a:r>
              <a:rPr lang="en-US" altLang="zh-CN" sz="2800" dirty="0" smtClean="0"/>
              <a:t>5</a:t>
            </a:r>
            <a:r>
              <a:rPr lang="zh-CN" altLang="en-US" sz="2800" dirty="0" smtClean="0"/>
              <a:t>号路连接道口</a:t>
            </a:r>
            <a:r>
              <a:rPr lang="zh-CN" altLang="en-US" sz="2800" dirty="0" smtClean="0"/>
              <a:t>、同步打开</a:t>
            </a:r>
            <a:r>
              <a:rPr lang="en-US" altLang="zh-CN" sz="2800" dirty="0" smtClean="0"/>
              <a:t>5</a:t>
            </a:r>
            <a:r>
              <a:rPr lang="zh-CN" altLang="en-US" sz="2800" dirty="0" smtClean="0"/>
              <a:t>号路绿化隔离带</a:t>
            </a:r>
            <a:r>
              <a:rPr lang="zh-CN" altLang="en-US" sz="2800" dirty="0" smtClean="0"/>
              <a:t>，配设信号灯。</a:t>
            </a:r>
            <a:endParaRPr lang="zh-CN" altLang="en-US" sz="2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3" b="2206"/>
          <a:stretch>
            <a:fillRect/>
          </a:stretch>
        </p:blipFill>
        <p:spPr>
          <a:xfrm>
            <a:off x="30930" y="11983008"/>
            <a:ext cx="4600127" cy="2915952"/>
          </a:xfrm>
          <a:prstGeom prst="rect">
            <a:avLst/>
          </a:prstGeom>
        </p:spPr>
      </p:pic>
      <p:sp>
        <p:nvSpPr>
          <p:cNvPr id="98" name="文本框 97"/>
          <p:cNvSpPr txBox="1"/>
          <p:nvPr/>
        </p:nvSpPr>
        <p:spPr>
          <a:xfrm rot="19751020">
            <a:off x="198892" y="14325464"/>
            <a:ext cx="1868489" cy="153887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00" dirty="0"/>
              <a:t>小窑湾站</a:t>
            </a:r>
            <a:endParaRPr lang="en-US" altLang="zh-CN" sz="1000" dirty="0"/>
          </a:p>
        </p:txBody>
      </p:sp>
      <p:sp>
        <p:nvSpPr>
          <p:cNvPr id="99" name="文本框 98"/>
          <p:cNvSpPr txBox="1"/>
          <p:nvPr/>
        </p:nvSpPr>
        <p:spPr>
          <a:xfrm>
            <a:off x="30930" y="12031512"/>
            <a:ext cx="4828837" cy="307777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dirty="0" smtClean="0"/>
              <a:t>调整</a:t>
            </a:r>
            <a:r>
              <a:rPr lang="zh-CN" altLang="en-US" sz="2000" dirty="0" smtClean="0"/>
              <a:t>方案</a:t>
            </a:r>
            <a:r>
              <a:rPr lang="zh-CN" altLang="en-US" sz="2000" dirty="0" smtClean="0"/>
              <a:t>示意图</a:t>
            </a:r>
            <a:endParaRPr lang="en-US" altLang="zh-CN" sz="2000" dirty="0"/>
          </a:p>
        </p:txBody>
      </p:sp>
      <p:sp>
        <p:nvSpPr>
          <p:cNvPr id="100" name="文本框 99"/>
          <p:cNvSpPr txBox="1"/>
          <p:nvPr/>
        </p:nvSpPr>
        <p:spPr>
          <a:xfrm>
            <a:off x="2509773" y="13478159"/>
            <a:ext cx="1868489" cy="153887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000" dirty="0" smtClean="0">
                <a:solidFill>
                  <a:srgbClr val="C00000"/>
                </a:solidFill>
              </a:rPr>
              <a:t>拟新开口位置</a:t>
            </a:r>
            <a:endParaRPr lang="en-US" altLang="zh-CN" sz="1000" dirty="0">
              <a:solidFill>
                <a:srgbClr val="C00000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458176" y="13053552"/>
            <a:ext cx="1139371" cy="631372"/>
          </a:xfrm>
          <a:custGeom>
            <a:avLst/>
            <a:gdLst>
              <a:gd name="connsiteX0" fmla="*/ 0 w 1139371"/>
              <a:gd name="connsiteY0" fmla="*/ 0 h 631372"/>
              <a:gd name="connsiteX1" fmla="*/ 0 w 1139371"/>
              <a:gd name="connsiteY1" fmla="*/ 631372 h 631372"/>
              <a:gd name="connsiteX2" fmla="*/ 1139371 w 1139371"/>
              <a:gd name="connsiteY2" fmla="*/ 631372 h 63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9371" h="631372">
                <a:moveTo>
                  <a:pt x="0" y="0"/>
                </a:moveTo>
                <a:lnTo>
                  <a:pt x="0" y="631372"/>
                </a:lnTo>
                <a:lnTo>
                  <a:pt x="1139371" y="631372"/>
                </a:lnTo>
              </a:path>
            </a:pathLst>
          </a:custGeom>
          <a:noFill/>
          <a:ln>
            <a:solidFill>
              <a:schemeClr val="tx1"/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文本框 100"/>
          <p:cNvSpPr txBox="1"/>
          <p:nvPr/>
        </p:nvSpPr>
        <p:spPr>
          <a:xfrm rot="19759345">
            <a:off x="-168248" y="14556357"/>
            <a:ext cx="781975" cy="153888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en-US"/>
            </a:defPPr>
            <a:lvl1pPr algn="r">
              <a:defRPr sz="10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辽河路</a:t>
            </a:r>
            <a:endParaRPr lang="en-US" altLang="zh-CN" dirty="0"/>
          </a:p>
        </p:txBody>
      </p:sp>
      <p:sp>
        <p:nvSpPr>
          <p:cNvPr id="102" name="文本框 101"/>
          <p:cNvSpPr txBox="1"/>
          <p:nvPr/>
        </p:nvSpPr>
        <p:spPr>
          <a:xfrm rot="431367">
            <a:off x="3786511" y="11998115"/>
            <a:ext cx="27041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en-US"/>
            </a:defPPr>
            <a:lvl1pPr algn="r">
              <a:defRPr sz="10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天道街</a:t>
            </a:r>
            <a:endParaRPr lang="en-US" altLang="zh-CN" dirty="0"/>
          </a:p>
        </p:txBody>
      </p:sp>
      <p:sp>
        <p:nvSpPr>
          <p:cNvPr id="103" name="任意多边形 102"/>
          <p:cNvSpPr/>
          <p:nvPr/>
        </p:nvSpPr>
        <p:spPr>
          <a:xfrm flipV="1">
            <a:off x="731560" y="12895169"/>
            <a:ext cx="846595" cy="1091627"/>
          </a:xfrm>
          <a:custGeom>
            <a:avLst/>
            <a:gdLst>
              <a:gd name="connsiteX0" fmla="*/ 0 w 1139371"/>
              <a:gd name="connsiteY0" fmla="*/ 0 h 631372"/>
              <a:gd name="connsiteX1" fmla="*/ 0 w 1139371"/>
              <a:gd name="connsiteY1" fmla="*/ 631372 h 631372"/>
              <a:gd name="connsiteX2" fmla="*/ 1139371 w 1139371"/>
              <a:gd name="connsiteY2" fmla="*/ 631372 h 63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9371" h="631372">
                <a:moveTo>
                  <a:pt x="0" y="0"/>
                </a:moveTo>
                <a:lnTo>
                  <a:pt x="0" y="631372"/>
                </a:lnTo>
                <a:lnTo>
                  <a:pt x="1139371" y="631372"/>
                </a:lnTo>
              </a:path>
            </a:pathLst>
          </a:custGeom>
          <a:noFill/>
          <a:ln>
            <a:solidFill>
              <a:schemeClr val="tx1"/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文本框 103"/>
          <p:cNvSpPr txBox="1"/>
          <p:nvPr/>
        </p:nvSpPr>
        <p:spPr>
          <a:xfrm>
            <a:off x="720151" y="12688405"/>
            <a:ext cx="1868489" cy="153887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000" dirty="0" smtClean="0"/>
              <a:t>现开口</a:t>
            </a:r>
            <a:r>
              <a:rPr lang="zh-CN" altLang="en-US" sz="1000" dirty="0" smtClean="0"/>
              <a:t>位置（下步封闭）</a:t>
            </a:r>
            <a:endParaRPr lang="en-US" altLang="zh-CN" sz="1000" dirty="0"/>
          </a:p>
        </p:txBody>
      </p:sp>
      <p:sp>
        <p:nvSpPr>
          <p:cNvPr id="105" name="文本框 90"/>
          <p:cNvSpPr txBox="1"/>
          <p:nvPr/>
        </p:nvSpPr>
        <p:spPr>
          <a:xfrm>
            <a:off x="6940333" y="5768463"/>
            <a:ext cx="4337247" cy="307777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dirty="0" smtClean="0"/>
              <a:t>（将此开口东移至大机床南门处）</a:t>
            </a:r>
            <a:endParaRPr lang="en-US" altLang="zh-CN" sz="2000" dirty="0"/>
          </a:p>
        </p:txBody>
      </p:sp>
      <p:sp>
        <p:nvSpPr>
          <p:cNvPr id="106" name="矩形 105"/>
          <p:cNvSpPr/>
          <p:nvPr/>
        </p:nvSpPr>
        <p:spPr>
          <a:xfrm rot="21210594">
            <a:off x="12336399" y="9331423"/>
            <a:ext cx="300202" cy="768995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55"/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04" t="53210" r="44905" b="34964"/>
          <a:stretch>
            <a:fillRect/>
          </a:stretch>
        </p:blipFill>
        <p:spPr>
          <a:xfrm>
            <a:off x="54610" y="8134744"/>
            <a:ext cx="4389120" cy="3531476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08" name="乘号 107"/>
          <p:cNvSpPr/>
          <p:nvPr/>
        </p:nvSpPr>
        <p:spPr>
          <a:xfrm>
            <a:off x="1994415" y="9451378"/>
            <a:ext cx="269873" cy="534026"/>
          </a:xfrm>
          <a:prstGeom prst="mathMultiply">
            <a:avLst>
              <a:gd name="adj1" fmla="val 17015"/>
            </a:avLst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/>
          </a:p>
        </p:txBody>
      </p:sp>
      <p:sp>
        <p:nvSpPr>
          <p:cNvPr id="109" name="文本框 98"/>
          <p:cNvSpPr txBox="1"/>
          <p:nvPr/>
        </p:nvSpPr>
        <p:spPr>
          <a:xfrm>
            <a:off x="41090" y="8180872"/>
            <a:ext cx="4828837" cy="307777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dirty="0" smtClean="0"/>
              <a:t>现有</a:t>
            </a:r>
            <a:r>
              <a:rPr lang="zh-CN" altLang="en-US" sz="2000" dirty="0" smtClean="0"/>
              <a:t>道口（封闭）</a:t>
            </a:r>
            <a:endParaRPr lang="en-US" altLang="zh-CN" sz="2000" dirty="0"/>
          </a:p>
        </p:txBody>
      </p:sp>
      <p:sp>
        <p:nvSpPr>
          <p:cNvPr id="110" name="文本框 36"/>
          <p:cNvSpPr txBox="1"/>
          <p:nvPr/>
        </p:nvSpPr>
        <p:spPr>
          <a:xfrm>
            <a:off x="-67310" y="9443052"/>
            <a:ext cx="1075747" cy="276999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2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华锐</a:t>
            </a:r>
            <a:endParaRPr lang="en-US" altLang="zh-CN" sz="1800" dirty="0"/>
          </a:p>
        </p:txBody>
      </p:sp>
      <p:sp>
        <p:nvSpPr>
          <p:cNvPr id="111" name="文本框 33"/>
          <p:cNvSpPr txBox="1"/>
          <p:nvPr/>
        </p:nvSpPr>
        <p:spPr>
          <a:xfrm>
            <a:off x="910644" y="8434431"/>
            <a:ext cx="2037442" cy="276999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捷太格特</a:t>
            </a:r>
            <a:endParaRPr lang="en-US" altLang="zh-CN" sz="1800" dirty="0"/>
          </a:p>
        </p:txBody>
      </p:sp>
      <p:sp>
        <p:nvSpPr>
          <p:cNvPr id="113" name="文本框 103"/>
          <p:cNvSpPr txBox="1"/>
          <p:nvPr/>
        </p:nvSpPr>
        <p:spPr>
          <a:xfrm rot="19880389">
            <a:off x="2193351" y="12343553"/>
            <a:ext cx="787339" cy="153888"/>
          </a:xfrm>
          <a:prstGeom prst="rect">
            <a:avLst/>
          </a:prstGeom>
          <a:noFill/>
          <a:ln w="9525">
            <a:noFill/>
          </a:ln>
        </p:spPr>
        <p:txBody>
          <a:bodyPr wrap="square" lIns="108000" tIns="0" rIns="0" bIns="0" anchor="t" anchorCtr="0">
            <a:spAutoFit/>
          </a:bodyPr>
          <a:lstStyle>
            <a:defPPr>
              <a:defRPr lang="zh-CN"/>
            </a:defPPr>
            <a:lvl1pPr algn="r">
              <a:defRPr sz="1600" b="1">
                <a:effectLst>
                  <a:glow rad="1270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000" dirty="0" smtClean="0"/>
              <a:t>大机床</a:t>
            </a:r>
            <a:endParaRPr lang="en-US" altLang="zh-CN" sz="1000" dirty="0"/>
          </a:p>
        </p:txBody>
      </p:sp>
      <p:sp>
        <p:nvSpPr>
          <p:cNvPr id="2" name="文本框 1"/>
          <p:cNvSpPr txBox="1"/>
          <p:nvPr/>
        </p:nvSpPr>
        <p:spPr>
          <a:xfrm>
            <a:off x="17134205" y="2350770"/>
            <a:ext cx="361759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大连金普新区自然资源局</a:t>
            </a:r>
            <a:endParaRPr lang="zh-CN" altLang="en-US" sz="20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2024年09月1</a:t>
            </a:r>
            <a:r>
              <a:rPr lang="en-US" altLang="zh-CN" sz="20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9</a:t>
            </a:r>
            <a:r>
              <a:rPr lang="zh-CN" altLang="en-US" sz="20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日</a:t>
            </a:r>
            <a:endParaRPr lang="zh-CN" altLang="en-US" sz="20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610" y="2422525"/>
            <a:ext cx="15135225" cy="1322070"/>
          </a:xfrm>
          <a:prstGeom prst="rect">
            <a:avLst/>
          </a:prstGeom>
        </p:spPr>
        <p:txBody>
          <a:bodyPr wrap="square">
            <a:spAutoFit/>
          </a:bodyPr>
          <a:p>
            <a:pPr marL="533400" indent="2667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公示时间：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2024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09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19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日至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2024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                         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公示内容咨询电话：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87560031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533400" indent="2667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网上反馈意见信箱：</a:t>
            </a:r>
            <a:r>
              <a:rPr lang="en-US" altLang="zh-CN" sz="2000" b="1" u="sng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  <a:hlinkClick r:id="rId9" action="ppaction://hlinkfile"/>
              </a:rPr>
              <a:t>dkgongshifankui@126.com</a:t>
            </a:r>
            <a:r>
              <a:rPr lang="en-US" altLang="zh-CN" sz="2000" b="1" u="sng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                      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公示意见反馈电话：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87633906</a:t>
            </a:r>
            <a:endParaRPr lang="en-US" altLang="zh-CN" sz="2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Aft>
                <a:spcPct val="0"/>
              </a:spcAft>
            </a:pPr>
            <a:endParaRPr lang="en-US" altLang="zh-CN" sz="2000" b="1" u="sng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hlinkClick r:id="rId9" action="ppaction://hlinkfile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ODA5ZTU1MTk5MWJmODk3ZGExMjVlNjZmNGViMmYyNmM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745</Words>
  <Application>WPS 演示</Application>
  <PresentationFormat>自定义</PresentationFormat>
  <Paragraphs>63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Calibri</vt:lpstr>
      <vt:lpstr>等线</vt:lpstr>
      <vt:lpstr>Arial Unicode MS</vt:lpstr>
      <vt:lpstr>等线 Light</vt:lpstr>
      <vt:lpstr>Calibri Light</vt:lpstr>
      <vt:lpstr>华文宋体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bj w</dc:creator>
  <cp:lastModifiedBy>石博闻</cp:lastModifiedBy>
  <cp:revision>39</cp:revision>
  <dcterms:created xsi:type="dcterms:W3CDTF">2024-08-12T12:31:00Z</dcterms:created>
  <dcterms:modified xsi:type="dcterms:W3CDTF">2024-09-18T05:43:57Z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5218B3BDF57848448288AFD435A2D782_13</vt:lpwstr>
  </property>
  <property fmtid="{D5CDD505-2E9C-101B-9397-08002B2CF9AE}" pid="3" name="KSOProductBuildVer">
    <vt:lpwstr>2052-12.1.0.17857</vt:lpwstr>
  </property>
</Properties>
</file>